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87389d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87389d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87389d9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87389d9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87389d92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87389d92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87389d92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87389d92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87389d92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87389d92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87389d92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87389d92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8a09c302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8a09c302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l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63525" y="1890750"/>
            <a:ext cx="8520600" cy="68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lt" sz="3400">
                <a:latin typeface="Times New Roman"/>
                <a:ea typeface="Times New Roman"/>
                <a:cs typeface="Times New Roman"/>
                <a:sym typeface="Times New Roman"/>
              </a:rPr>
              <a:t>Lietuvos žolyno lobynas</a:t>
            </a:r>
            <a:endParaRPr sz="4300"/>
          </a:p>
        </p:txBody>
      </p:sp>
      <p:sp>
        <p:nvSpPr>
          <p:cNvPr id="55" name="Google Shape;55;p13"/>
          <p:cNvSpPr txBox="1"/>
          <p:nvPr>
            <p:ph idx="1" type="subTitle"/>
          </p:nvPr>
        </p:nvSpPr>
        <p:spPr>
          <a:xfrm>
            <a:off x="585525" y="4292075"/>
            <a:ext cx="8520600" cy="792600"/>
          </a:xfrm>
          <a:prstGeom prst="rect">
            <a:avLst/>
          </a:prstGeom>
        </p:spPr>
        <p:txBody>
          <a:bodyPr anchorCtr="0" anchor="t" bIns="91425" lIns="91425" spcFirstLastPara="1" rIns="91425" wrap="square" tIns="91425">
            <a:noAutofit/>
          </a:bodyPr>
          <a:lstStyle/>
          <a:p>
            <a:pPr indent="457200" lvl="0" marL="5943600" rtl="0" algn="ctr">
              <a:spcBef>
                <a:spcPts val="0"/>
              </a:spcBef>
              <a:spcAft>
                <a:spcPts val="0"/>
              </a:spcAft>
              <a:buNone/>
            </a:pPr>
            <a:r>
              <a:rPr lang="lt" sz="1400"/>
              <a:t>Jokūbas Ulčinas 3ž</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Kmynai</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1956925" y="1411788"/>
            <a:ext cx="5067300" cy="340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Apie augalą</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2670610" rtl="0" algn="l">
              <a:spcBef>
                <a:spcPts val="0"/>
              </a:spcBef>
              <a:spcAft>
                <a:spcPts val="1600"/>
              </a:spcAft>
              <a:buNone/>
            </a:pPr>
            <a:r>
              <a:rPr b="1" lang="lt" sz="1600"/>
              <a:t>Paprastasis kmynas</a:t>
            </a:r>
            <a:r>
              <a:rPr lang="lt" sz="1600"/>
              <a:t> užauga iki 30-100 cm aukščio, dvimetis ar daugiametis su stačiu, vagotu, pliku, šakotu stiebu, ant kurio prisitvirtinę smulkūs 2-3 kartus plunksniškai suskaldyti lapai. Žydi gegužės-liepos mėnesiais. Liepos, rugpjūčio mėn subrandina pailgas, tamsiai rudas, aromatingas sėklas. Dauginasi sėklomis. Vienas augalas užaugina nuo 5000 iki 15000 sėklų. Aromatinis, prieskoninis, vaistinis augalas. Paprastasis kmynas auga pievose, miškų aikštelėse, daržuose bei pagrioviuose.</a:t>
            </a:r>
            <a:endParaRPr sz="1600"/>
          </a:p>
        </p:txBody>
      </p:sp>
      <p:pic>
        <p:nvPicPr>
          <p:cNvPr id="69" name="Google Shape;69;p15"/>
          <p:cNvPicPr preferRelativeResize="0"/>
          <p:nvPr/>
        </p:nvPicPr>
        <p:blipFill>
          <a:blip r:embed="rId3">
            <a:alphaModFix/>
          </a:blip>
          <a:stretch>
            <a:fillRect/>
          </a:stretch>
        </p:blipFill>
        <p:spPr>
          <a:xfrm>
            <a:off x="6135166" y="1291551"/>
            <a:ext cx="2515158" cy="3481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Vaistinės medžiagos</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2940611" rtl="0" algn="l">
              <a:spcBef>
                <a:spcPts val="0"/>
              </a:spcBef>
              <a:spcAft>
                <a:spcPts val="1600"/>
              </a:spcAft>
              <a:buNone/>
            </a:pPr>
            <a:r>
              <a:rPr lang="lt"/>
              <a:t>Kmynų vaisiuose yra eterinio aliejaus (3-7%), kuris yra svarbiausia veiklioji medžiaga. Jo pagrindą sudaro karvonas ir limonenas. Be to, kmynų vaisiuose yra riebalų, baltymu, rauginių medžiagų flavonoidų, sakų, vaško, druskų. Kmynai praturtinti kalciu, geležimi, fosforu, natriu, tiaminu ir vitaminu C.</a:t>
            </a:r>
            <a:endParaRPr/>
          </a:p>
        </p:txBody>
      </p:sp>
      <p:pic>
        <p:nvPicPr>
          <p:cNvPr id="76" name="Google Shape;76;p16"/>
          <p:cNvPicPr preferRelativeResize="0"/>
          <p:nvPr/>
        </p:nvPicPr>
        <p:blipFill>
          <a:blip r:embed="rId3">
            <a:alphaModFix/>
          </a:blip>
          <a:stretch>
            <a:fillRect/>
          </a:stretch>
        </p:blipFill>
        <p:spPr>
          <a:xfrm>
            <a:off x="5746175" y="1280875"/>
            <a:ext cx="2876550" cy="201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Gydomosios savybės</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2670610" rtl="0" algn="l">
              <a:spcBef>
                <a:spcPts val="0"/>
              </a:spcBef>
              <a:spcAft>
                <a:spcPts val="0"/>
              </a:spcAft>
              <a:buNone/>
            </a:pPr>
            <a:r>
              <a:rPr lang="lt"/>
              <a:t>Malšina spazmus, neleidžia žarnyne kauptis dujoms veikia antibiotiškai, antiseptiškai, didina imunitetą, tonizuoja, mažina skausmą, dezinfekuoja. Kmynai naudojami kaip antidepresantai.</a:t>
            </a:r>
            <a:endParaRPr/>
          </a:p>
          <a:p>
            <a:pPr indent="0" lvl="0" marL="0" rtl="0" algn="l">
              <a:spcBef>
                <a:spcPts val="1600"/>
              </a:spcBef>
              <a:spcAft>
                <a:spcPts val="0"/>
              </a:spcAft>
              <a:buNone/>
            </a:pPr>
            <a:r>
              <a:t/>
            </a:r>
            <a:endParaRPr/>
          </a:p>
          <a:p>
            <a:pPr indent="0" lvl="0" marL="0" marR="2310611" rtl="0" algn="l">
              <a:spcBef>
                <a:spcPts val="1600"/>
              </a:spcBef>
              <a:spcAft>
                <a:spcPts val="1600"/>
              </a:spcAft>
              <a:buNone/>
            </a:pPr>
            <a:r>
              <a:t/>
            </a:r>
            <a:endParaRPr/>
          </a:p>
        </p:txBody>
      </p:sp>
      <p:pic>
        <p:nvPicPr>
          <p:cNvPr id="83" name="Google Shape;83;p17"/>
          <p:cNvPicPr preferRelativeResize="0"/>
          <p:nvPr/>
        </p:nvPicPr>
        <p:blipFill>
          <a:blip r:embed="rId3">
            <a:alphaModFix/>
          </a:blip>
          <a:stretch>
            <a:fillRect/>
          </a:stretch>
        </p:blipFill>
        <p:spPr>
          <a:xfrm>
            <a:off x="5189911" y="2225602"/>
            <a:ext cx="3108164" cy="201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Vartojimas</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lt"/>
              <a:t>Visos kmyno dalys vartojamos maistui. Lapai ir jauni ūgliai tinka salotoms, kaip prieskonis - sriubai, mėsos patiekalams. Iš šaknų ruošiami pikantiški garnyrai. Kmynais aromatizuojama duona, pyragai ir konditerijos gaminiai. Jų dedama rauginant kopūstus, burokėlius, grybus, ruošiant mėsos, varškės patiekalus, salotas iš daržovių, verdant bulves. Taip pat kmynai vartojami alkoholinių gėrimų gamyboje, o jų eterinis aliejus - farmacijos, likerių, degtinės ir parfumerijos pramonė</a:t>
            </a:r>
            <a:r>
              <a:rPr lang="lt"/>
              <a:t>je.</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74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Arbatos receptas</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lt"/>
              <a:t>Sugrūskite arbatinį šaukštelį kmynų sėklų (galite ir negrūsti)</a:t>
            </a:r>
            <a:endParaRPr/>
          </a:p>
          <a:p>
            <a:pPr indent="-342900" lvl="0" marL="457200" rtl="0" algn="l">
              <a:spcBef>
                <a:spcPts val="0"/>
              </a:spcBef>
              <a:spcAft>
                <a:spcPts val="0"/>
              </a:spcAft>
              <a:buSzPts val="1800"/>
              <a:buChar char="●"/>
            </a:pPr>
            <a:r>
              <a:rPr lang="lt"/>
              <a:t>Užpilkite virintu vandeniu ir palaikykite 15 minučių.</a:t>
            </a:r>
            <a:endParaRPr/>
          </a:p>
          <a:p>
            <a:pPr indent="-342900" lvl="0" marL="457200" rtl="0" algn="l">
              <a:spcBef>
                <a:spcPts val="0"/>
              </a:spcBef>
              <a:spcAft>
                <a:spcPts val="0"/>
              </a:spcAft>
              <a:buSzPts val="1800"/>
              <a:buChar char="●"/>
            </a:pPr>
            <a:r>
              <a:rPr lang="lt"/>
              <a:t>Gerkite vieną ar su medumi.</a:t>
            </a:r>
            <a:endParaRPr/>
          </a:p>
        </p:txBody>
      </p:sp>
      <p:pic>
        <p:nvPicPr>
          <p:cNvPr id="96" name="Google Shape;96;p19"/>
          <p:cNvPicPr preferRelativeResize="0"/>
          <p:nvPr/>
        </p:nvPicPr>
        <p:blipFill>
          <a:blip r:embed="rId3">
            <a:alphaModFix/>
          </a:blip>
          <a:stretch>
            <a:fillRect/>
          </a:stretch>
        </p:blipFill>
        <p:spPr>
          <a:xfrm>
            <a:off x="4100000" y="2051107"/>
            <a:ext cx="3455650" cy="225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lt"/>
              <a:t>Kmynas</a:t>
            </a:r>
            <a:endParaRPr/>
          </a:p>
        </p:txBody>
      </p:sp>
      <p:sp>
        <p:nvSpPr>
          <p:cNvPr id="102" name="Google Shape;102;p20"/>
          <p:cNvSpPr txBox="1"/>
          <p:nvPr>
            <p:ph idx="1" type="body"/>
          </p:nvPr>
        </p:nvSpPr>
        <p:spPr>
          <a:xfrm>
            <a:off x="311700" y="1174700"/>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lt" sz="1400"/>
              <a:t>Oi kmynas, kmynas, krapo kaimynas.</a:t>
            </a:r>
            <a:endParaRPr sz="1400"/>
          </a:p>
          <a:p>
            <a:pPr indent="0" lvl="0" marL="0" rtl="0" algn="ctr">
              <a:lnSpc>
                <a:spcPct val="100000"/>
              </a:lnSpc>
              <a:spcBef>
                <a:spcPts val="1600"/>
              </a:spcBef>
              <a:spcAft>
                <a:spcPts val="0"/>
              </a:spcAft>
              <a:buNone/>
            </a:pPr>
            <a:r>
              <a:rPr lang="lt" sz="1400"/>
              <a:t>Pridėsiu vargo, bus skanus vynas.</a:t>
            </a:r>
            <a:endParaRPr sz="1400"/>
          </a:p>
          <a:p>
            <a:pPr indent="0" lvl="0" marL="0" rtl="0" algn="ctr">
              <a:lnSpc>
                <a:spcPct val="100000"/>
              </a:lnSpc>
              <a:spcBef>
                <a:spcPts val="1600"/>
              </a:spcBef>
              <a:spcAft>
                <a:spcPts val="0"/>
              </a:spcAft>
              <a:buNone/>
            </a:pPr>
            <a:r>
              <a:rPr lang="lt" sz="1400"/>
              <a:t>Surinksiu kmyną, išspausiu vyną</a:t>
            </a:r>
            <a:endParaRPr sz="1400"/>
          </a:p>
          <a:p>
            <a:pPr indent="0" lvl="0" marL="0" rtl="0" algn="ctr">
              <a:lnSpc>
                <a:spcPct val="100000"/>
              </a:lnSpc>
              <a:spcBef>
                <a:spcPts val="1600"/>
              </a:spcBef>
              <a:spcAft>
                <a:spcPts val="0"/>
              </a:spcAft>
              <a:buNone/>
            </a:pPr>
            <a:r>
              <a:rPr lang="lt" sz="1400"/>
              <a:t>Ir pavaišinsiu savo kaimyną.</a:t>
            </a:r>
            <a:endParaRPr sz="1400"/>
          </a:p>
          <a:p>
            <a:pPr indent="0" lvl="0" marL="0" rtl="0" algn="ctr">
              <a:lnSpc>
                <a:spcPct val="100000"/>
              </a:lnSpc>
              <a:spcBef>
                <a:spcPts val="1600"/>
              </a:spcBef>
              <a:spcAft>
                <a:spcPts val="0"/>
              </a:spcAft>
              <a:buNone/>
            </a:pPr>
            <a:r>
              <a:t/>
            </a:r>
            <a:endParaRPr sz="1400"/>
          </a:p>
          <a:p>
            <a:pPr indent="0" lvl="0" marL="0" rtl="0" algn="ctr">
              <a:lnSpc>
                <a:spcPct val="100000"/>
              </a:lnSpc>
              <a:spcBef>
                <a:spcPts val="1600"/>
              </a:spcBef>
              <a:spcAft>
                <a:spcPts val="0"/>
              </a:spcAft>
              <a:buNone/>
            </a:pPr>
            <a:r>
              <a:rPr lang="lt" sz="1400"/>
              <a:t>Vartot mokėsiu, žinau, kaip dėsiu:</a:t>
            </a:r>
            <a:endParaRPr sz="1400"/>
          </a:p>
          <a:p>
            <a:pPr indent="0" lvl="0" marL="0" rtl="0" algn="ctr">
              <a:lnSpc>
                <a:spcPct val="100000"/>
              </a:lnSpc>
              <a:spcBef>
                <a:spcPts val="1600"/>
              </a:spcBef>
              <a:spcAft>
                <a:spcPts val="0"/>
              </a:spcAft>
              <a:buNone/>
            </a:pPr>
            <a:r>
              <a:rPr lang="lt" sz="1400"/>
              <a:t>Ir kepant duoną, ir sūrin dėsiu.</a:t>
            </a:r>
            <a:endParaRPr sz="1400"/>
          </a:p>
          <a:p>
            <a:pPr indent="0" lvl="0" marL="0" rtl="0" algn="ctr">
              <a:lnSpc>
                <a:spcPct val="100000"/>
              </a:lnSpc>
              <a:spcBef>
                <a:spcPts val="1600"/>
              </a:spcBef>
              <a:spcAft>
                <a:spcPts val="0"/>
              </a:spcAft>
              <a:buNone/>
            </a:pPr>
            <a:r>
              <a:rPr lang="lt" sz="1400"/>
              <a:t>Oi kmynas, kmynas, puikus jo vynas,</a:t>
            </a:r>
            <a:endParaRPr sz="1400"/>
          </a:p>
          <a:p>
            <a:pPr indent="0" lvl="0" marL="0" rtl="0" algn="ctr">
              <a:lnSpc>
                <a:spcPct val="100000"/>
              </a:lnSpc>
              <a:spcBef>
                <a:spcPts val="1600"/>
              </a:spcBef>
              <a:spcAft>
                <a:spcPts val="1600"/>
              </a:spcAft>
              <a:buNone/>
            </a:pPr>
            <a:r>
              <a:rPr lang="lt" sz="1400"/>
              <a:t>Skani arbata. Tai gardumynas.</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